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3"/>
  </p:notesMasterIdLst>
  <p:sldIdLst>
    <p:sldId id="257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56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2" y="1"/>
            <a:ext cx="2945659" cy="496332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E4EE98A7-2B22-4768-AC65-C233A7FFB54B}" type="datetimeFigureOut">
              <a:rPr lang="en-GB" smtClean="0"/>
              <a:t>27/10/2021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2830" tIns="46415" rIns="92830" bIns="4641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2" y="9428584"/>
            <a:ext cx="2945659" cy="496332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73B4620B-3267-4FFF-A57E-7EEBDFE69933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41A9A-B399-4B4C-BBD3-4EB25B2B89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363634-145E-4F36-BAC4-F9225FCF8C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08451-4FC6-498A-A012-316A2E8F7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15/10/2019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854837-DEE0-44D8-BA7B-EDA58C847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Friends of Horsham Park AGM 2019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2DA74-5489-41FC-B90D-9C4B121C4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39DB-89F4-4E70-BF25-5F7529BFD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807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5BA88-ECDA-4EB9-AC3E-D2A25ADF0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734BF2-52D8-4256-8999-2C2092975E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2DCA83-7ED4-425B-8521-3896610EB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15/10/2019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D01363-82BB-427A-A0BC-F706D9AC6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Friends of Horsham Park AGM 2019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077E55-EACF-440C-822D-C5640B521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39DB-89F4-4E70-BF25-5F7529BFD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397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E1B706-D0CF-4B5F-BD2B-B21F841D27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10AD3B-2C8E-4BDF-9345-26C29A89FD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A3B06-D3FF-4607-B9C7-D62C40B81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15/10/2019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547718-64B7-4EAE-AA2E-77DB55F03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Friends of Horsham Park AGM 2019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ABCF0-276A-4AC9-806E-0B276C146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39DB-89F4-4E70-BF25-5F7529BFD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2127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E2793-2C03-4C8C-9114-D25FC04FF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CFB45-0086-4D86-B74B-DFFF98994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AFF3E2-84C4-4FF3-AADC-710B42709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15/10/2019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A157D-3E9A-45FC-BDD2-161211CC2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Friends of Horsham Park AGM 2019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75FB61-31B9-4C0D-99AA-017BAB44A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39DB-89F4-4E70-BF25-5F7529BFD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061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A07AA-F073-455B-A43A-68E0DE893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F19046-43C0-43DB-812A-A9878FCEE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02548D-DA8E-48A4-95E5-1B1CD9E98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15/10/2019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F47D2-98B1-442E-956E-716650223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Friends of Horsham Park AGM 2019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3F0C1E-C597-4230-9395-BA8C2B81C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39DB-89F4-4E70-BF25-5F7529BFD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242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76753-9646-405B-9755-31CEAA8A8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DCEA3-3A2F-4DAE-A0CE-72E1E3FDDC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D812CE-7A8B-4C79-973A-96EF75A7C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10132F-7364-4D5F-AAA9-6C0E5C682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15/10/2019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0A4D4B-F502-4968-BFD4-A5D1FA7AF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Friends of Horsham Park AGM 2019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3FC2E9-94D2-4EAE-B58A-87119F1A2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39DB-89F4-4E70-BF25-5F7529BFD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016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25E74-DA1F-48DC-B4FD-3CAD9774A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D162E1-7CC7-40D4-BA47-EC9C69E52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8AF962-9393-4A1C-B585-B2F0233907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08E731-2E43-43A8-AACA-37F192A8A5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695888-C251-43B1-8C1D-5CA010A2E6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482146-1D3C-4AA9-ACD0-BF5A20FBE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15/10/2019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6CE52E-1F2F-43B9-BB7D-BDDF97BE6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Friends of Horsham Park AGM 2019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B4CB55-576E-404F-8051-C4CA21276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39DB-89F4-4E70-BF25-5F7529BFD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720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62D31-4F6A-44FE-96D4-AF3F6A372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BF5B83-B1F5-46CB-ABC6-52A4907D4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15/10/2019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CDA1BF-4902-45E6-8F08-79AA6E3C8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Friends of Horsham Park AGM 2019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1E39D5-C1C1-4E25-AFB1-19776B639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39DB-89F4-4E70-BF25-5F7529BFD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160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12B2EA-4AB8-4573-96AF-D28230E63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15/10/2019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E59036-CEC7-495F-974E-C70CBD275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Friends of Horsham Park AGM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F1C035-0EE5-44B2-A473-E7A5FDD53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39DB-89F4-4E70-BF25-5F7529BFD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885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67B7A-E40B-4539-888A-E0602B164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776F4D-8265-4000-B44F-13FF53955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3EADB0-D90A-4CC1-BF18-2897C6E60F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457AAA-A4F6-41C4-AD85-F5AD5A6C5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15/10/2019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3F84E2-4EF8-4679-A63B-498D83D59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Friends of Horsham Park AGM 2019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6304C9-7D81-429C-B360-0DD9CC3EA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39DB-89F4-4E70-BF25-5F7529BFD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9937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A096B-F6D2-4E7C-B310-232C37E9A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774D5C-7B6B-4673-9ABF-96B599EDEE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FC6C5A-5743-49CC-AC0C-13BD488564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CAAA31-F741-40D0-A2B2-28D41D7D0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15/10/2019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B9C4B7-AE8E-40DF-AE7B-65CCE8478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Friends of Horsham Park AGM 2019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6F0020-9189-4968-8B63-A3D58D670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39DB-89F4-4E70-BF25-5F7529BFD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184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4DD222-B5D0-4D7C-8D95-3D6BA2E6B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CF14B5-9B8C-4A26-B06A-4EEB90F7F3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2FF954-3B92-4728-98D9-829FA2EDA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15/10/2019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6EDAF3-BF7C-4614-BF03-2E4F53ABCC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Friends of Horsham Park AGM 2019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FE00C4-F8EB-4811-9DDB-D0A57FF739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E39DB-89F4-4E70-BF25-5F7529BFD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964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67061914-BB80-4F32-BB8D-F5F37CC42F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656" y="312064"/>
            <a:ext cx="3759217" cy="2259530"/>
          </a:xfrm>
          <a:prstGeom prst="rect">
            <a:avLst/>
          </a:prstGeom>
        </p:spPr>
      </p:pic>
      <p:pic>
        <p:nvPicPr>
          <p:cNvPr id="7" name="Picture 6" descr="FoHP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420580" y="4557881"/>
            <a:ext cx="1658352" cy="1837359"/>
          </a:xfrm>
          <a:prstGeom prst="rect">
            <a:avLst/>
          </a:prstGeom>
        </p:spPr>
      </p:pic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BC548F4B-86E2-4B0C-B973-8EC43DFE4A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950358"/>
              </p:ext>
            </p:extLst>
          </p:nvPr>
        </p:nvGraphicFramePr>
        <p:xfrm>
          <a:off x="4037361" y="3429000"/>
          <a:ext cx="4178300" cy="3381375"/>
        </p:xfrm>
        <a:graphic>
          <a:graphicData uri="http://schemas.openxmlformats.org/drawingml/2006/table">
            <a:tbl>
              <a:tblPr/>
              <a:tblGrid>
                <a:gridCol w="2362200">
                  <a:extLst>
                    <a:ext uri="{9D8B030D-6E8A-4147-A177-3AD203B41FA5}">
                      <a16:colId xmlns:a16="http://schemas.microsoft.com/office/drawing/2014/main" val="1495665646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2851676605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312361521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2021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2020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225559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Park Expenditure - Sensory Garden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18605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1" u="none" strike="noStrike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Grants spent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1" u="none" strike="noStrike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            1,800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1" u="none" strike="noStrike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188045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1" u="none" strike="noStrike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Grants carried forward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1" u="none" strike="noStrike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          10,040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1" u="none" strike="noStrike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6132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Park Expenditure - Other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09170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1" u="none" strike="noStrike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Volunteer Spend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1" u="none" strike="noStrike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               500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1" u="none" strike="noStrike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              300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1949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1" u="none" strike="noStrike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1" u="none" strike="noStrike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               361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1" u="none" strike="noStrike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              480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74363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Park Expenditure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12,701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780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9305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46872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Education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229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25962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00148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Insurance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404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442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133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Company Costs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294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213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56634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Events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37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214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514867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06528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 / reserve releases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72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             175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80408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35441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13,736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1,474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3815"/>
                  </a:ext>
                </a:extLst>
              </a:tr>
            </a:tbl>
          </a:graphicData>
        </a:graphic>
      </p:graphicFrame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FA53B50C-4E58-46E2-B387-6C09538667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30476"/>
              </p:ext>
            </p:extLst>
          </p:nvPr>
        </p:nvGraphicFramePr>
        <p:xfrm>
          <a:off x="123656" y="2885892"/>
          <a:ext cx="3524072" cy="752475"/>
        </p:xfrm>
        <a:graphic>
          <a:graphicData uri="http://schemas.openxmlformats.org/drawingml/2006/table">
            <a:tbl>
              <a:tblPr/>
              <a:tblGrid>
                <a:gridCol w="1363832">
                  <a:extLst>
                    <a:ext uri="{9D8B030D-6E8A-4147-A177-3AD203B41FA5}">
                      <a16:colId xmlns:a16="http://schemas.microsoft.com/office/drawing/2014/main" val="188017608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40367983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156726653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2021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2020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886207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12,564 </a:t>
                      </a:r>
                    </a:p>
                  </a:txBody>
                  <a:tcPr marL="342900" marR="0" marT="0" marB="0" anchor="b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3,090 </a:t>
                      </a:r>
                    </a:p>
                  </a:txBody>
                  <a:tcPr marL="342900" marR="0" marT="0" marB="0" anchor="b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4547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Expenditure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13,736 </a:t>
                      </a:r>
                    </a:p>
                  </a:txBody>
                  <a:tcPr marL="342900" marR="0" marT="0" marB="0" anchor="b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1,474 </a:t>
                      </a:r>
                    </a:p>
                  </a:txBody>
                  <a:tcPr marL="342900" marR="0" marT="0" marB="0" anchor="b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08063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Profit / </a:t>
                      </a:r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Loss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     1,172 </a:t>
                      </a:r>
                    </a:p>
                  </a:txBody>
                  <a:tcPr marL="257175" marR="0" marT="0" marB="0" anchor="b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1,616 </a:t>
                      </a:r>
                    </a:p>
                  </a:txBody>
                  <a:tcPr marL="257175" marR="0" marT="0" marB="0" anchor="b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889329"/>
                  </a:ext>
                </a:extLst>
              </a:tr>
            </a:tbl>
          </a:graphicData>
        </a:graphic>
      </p:graphicFrame>
      <p:sp>
        <p:nvSpPr>
          <p:cNvPr id="36" name="TextBox 35">
            <a:extLst>
              <a:ext uri="{FF2B5EF4-FFF2-40B4-BE49-F238E27FC236}">
                <a16:creationId xmlns:a16="http://schemas.microsoft.com/office/drawing/2014/main" id="{F15C6C8B-D8D0-44D6-90F1-8DFE56529577}"/>
              </a:ext>
            </a:extLst>
          </p:cNvPr>
          <p:cNvSpPr txBox="1"/>
          <p:nvPr/>
        </p:nvSpPr>
        <p:spPr>
          <a:xfrm>
            <a:off x="8737588" y="181133"/>
            <a:ext cx="30243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Financials</a:t>
            </a:r>
          </a:p>
          <a:p>
            <a:pPr algn="ctr"/>
            <a:endParaRPr lang="en-GB" sz="12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 2020 </a:t>
            </a:r>
          </a:p>
          <a:p>
            <a:pPr algn="ctr"/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</a:p>
          <a:p>
            <a:pPr algn="ctr"/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August 2021</a:t>
            </a:r>
            <a:endParaRPr lang="en-GB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53895CF0-3946-4C94-BC5F-69CA7AC77A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818273"/>
              </p:ext>
            </p:extLst>
          </p:nvPr>
        </p:nvGraphicFramePr>
        <p:xfrm>
          <a:off x="4037360" y="142692"/>
          <a:ext cx="4178300" cy="2743200"/>
        </p:xfrm>
        <a:graphic>
          <a:graphicData uri="http://schemas.openxmlformats.org/drawingml/2006/table">
            <a:tbl>
              <a:tblPr/>
              <a:tblGrid>
                <a:gridCol w="2362200">
                  <a:extLst>
                    <a:ext uri="{9D8B030D-6E8A-4147-A177-3AD203B41FA5}">
                      <a16:colId xmlns:a16="http://schemas.microsoft.com/office/drawing/2014/main" val="979198217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3691400394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3032487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018103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Grants &amp; Donations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16265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1" u="none" strike="noStrike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RSA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1" u="none" strike="noStrike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        5,000 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1" u="none" strike="noStrike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819494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1" u="none" strike="noStrike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Sussex Community Foundation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1" u="none" strike="noStrike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        3,500 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1" u="none" strike="noStrike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05312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1" u="none" strike="noStrike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Horsham District Council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1" u="none" strike="noStrike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        2,082 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1" u="none" strike="noStrike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40844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1" u="none" strike="noStrike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Sussex Gardens Trust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1" u="none" strike="noStrike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        1,258 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1" u="none" strike="noStrike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87127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1" u="none" strike="noStrike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1" u="none" strike="noStrike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                - 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1" u="none" strike="noStrike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      1,480 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232997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 total for grants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11,840 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1,480 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94575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664435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Horsham Lottery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558 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606 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63336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Quiz Income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166 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812 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888100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4867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- 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192 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830683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4223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12,564 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3,090 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2644302"/>
                  </a:ext>
                </a:extLst>
              </a:tr>
            </a:tbl>
          </a:graphicData>
        </a:graphic>
      </p:graphicFrame>
      <p:pic>
        <p:nvPicPr>
          <p:cNvPr id="39" name="Picture 38">
            <a:extLst>
              <a:ext uri="{FF2B5EF4-FFF2-40B4-BE49-F238E27FC236}">
                <a16:creationId xmlns:a16="http://schemas.microsoft.com/office/drawing/2014/main" id="{0BAD072E-B505-48EB-8E79-9059FB985A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612" y="3989922"/>
            <a:ext cx="3756261" cy="2259530"/>
          </a:xfrm>
          <a:prstGeom prst="rect">
            <a:avLst/>
          </a:prstGeom>
        </p:spPr>
      </p:pic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A72E2FAA-CC45-4D7D-97E0-C4F04FF529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575672"/>
              </p:ext>
            </p:extLst>
          </p:nvPr>
        </p:nvGraphicFramePr>
        <p:xfrm>
          <a:off x="8366222" y="2375132"/>
          <a:ext cx="3699167" cy="1743075"/>
        </p:xfrm>
        <a:graphic>
          <a:graphicData uri="http://schemas.openxmlformats.org/drawingml/2006/table">
            <a:tbl>
              <a:tblPr bandRow="1"/>
              <a:tblGrid>
                <a:gridCol w="1684175">
                  <a:extLst>
                    <a:ext uri="{9D8B030D-6E8A-4147-A177-3AD203B41FA5}">
                      <a16:colId xmlns:a16="http://schemas.microsoft.com/office/drawing/2014/main" val="1474671929"/>
                    </a:ext>
                  </a:extLst>
                </a:gridCol>
                <a:gridCol w="1007496">
                  <a:extLst>
                    <a:ext uri="{9D8B030D-6E8A-4147-A177-3AD203B41FA5}">
                      <a16:colId xmlns:a16="http://schemas.microsoft.com/office/drawing/2014/main" val="704902953"/>
                    </a:ext>
                  </a:extLst>
                </a:gridCol>
                <a:gridCol w="1007496">
                  <a:extLst>
                    <a:ext uri="{9D8B030D-6E8A-4147-A177-3AD203B41FA5}">
                      <a16:colId xmlns:a16="http://schemas.microsoft.com/office/drawing/2014/main" val="372761647"/>
                    </a:ext>
                  </a:extLst>
                </a:gridCol>
              </a:tblGrid>
              <a:tr h="193675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Assets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12,053 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771993"/>
                  </a:ext>
                </a:extLst>
              </a:tr>
              <a:tr h="193675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Liabilities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10,875 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1563618"/>
                  </a:ext>
                </a:extLst>
              </a:tr>
              <a:tr h="19367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1" u="none" strike="noStrike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Grants carried forward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1" u="none" strike="noStrike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        10,040 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202838"/>
                  </a:ext>
                </a:extLst>
              </a:tr>
              <a:tr h="19367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1" u="none" strike="noStrike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Company Costs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1" u="none" strike="noStrike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             250 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5028506"/>
                  </a:ext>
                </a:extLst>
              </a:tr>
              <a:tr h="19367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1" u="none" strike="noStrike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1" u="none" strike="noStrike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             585 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657532"/>
                  </a:ext>
                </a:extLst>
              </a:tr>
              <a:tr h="193675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Assets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1,178 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048678"/>
                  </a:ext>
                </a:extLst>
              </a:tr>
              <a:tr h="193675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Brought Forward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2,350 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370073"/>
                  </a:ext>
                </a:extLst>
              </a:tr>
              <a:tr h="193675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Contribution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1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         1,172 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0272584"/>
                  </a:ext>
                </a:extLst>
              </a:tr>
              <a:tr h="193675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1,178 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96767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</TotalTime>
  <Words>196</Words>
  <Application>Microsoft Office PowerPoint</Application>
  <PresentationFormat>Widescreen</PresentationFormat>
  <Paragraphs>100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Accounts – 2019 / 2020</dc:title>
  <dc:creator>Barbara Hammond</dc:creator>
  <cp:lastModifiedBy>Sally Sanderson</cp:lastModifiedBy>
  <cp:revision>14</cp:revision>
  <cp:lastPrinted>2021-10-18T11:15:40Z</cp:lastPrinted>
  <dcterms:created xsi:type="dcterms:W3CDTF">2020-10-18T17:50:26Z</dcterms:created>
  <dcterms:modified xsi:type="dcterms:W3CDTF">2021-10-27T17:38:23Z</dcterms:modified>
</cp:coreProperties>
</file>